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16F913-801B-4EBC-A71B-E0A880E6E0CD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73181-1F03-4C7D-AD04-95E7E48ACC3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300" b="1" dirty="0" smtClean="0">
                <a:latin typeface="+mn-lt"/>
              </a:rPr>
              <a:t>In </a:t>
            </a:r>
            <a:r>
              <a:rPr lang="es-ES" sz="3300" b="1" dirty="0" err="1" smtClean="0">
                <a:latin typeface="+mn-lt"/>
              </a:rPr>
              <a:t>English</a:t>
            </a:r>
            <a:r>
              <a:rPr lang="es-ES" sz="3300" b="1" dirty="0" smtClean="0">
                <a:latin typeface="+mn-lt"/>
              </a:rPr>
              <a:t>, </a:t>
            </a:r>
            <a:r>
              <a:rPr lang="es-ES" sz="3300" b="1" dirty="0" err="1" smtClean="0">
                <a:latin typeface="+mn-lt"/>
              </a:rPr>
              <a:t>some</a:t>
            </a:r>
            <a:r>
              <a:rPr lang="es-ES" sz="3300" b="1" dirty="0" smtClean="0">
                <a:latin typeface="+mn-lt"/>
              </a:rPr>
              <a:t> </a:t>
            </a:r>
            <a:r>
              <a:rPr lang="es-ES" sz="3300" b="1" dirty="0" err="1" smtClean="0">
                <a:latin typeface="+mn-lt"/>
              </a:rPr>
              <a:t>adjectives</a:t>
            </a:r>
            <a:r>
              <a:rPr lang="es-ES" sz="3300" b="1" dirty="0" smtClean="0">
                <a:latin typeface="+mn-lt"/>
              </a:rPr>
              <a:t> can </a:t>
            </a:r>
            <a:r>
              <a:rPr lang="es-ES" sz="3300" b="1" dirty="0" err="1" smtClean="0">
                <a:latin typeface="+mn-lt"/>
              </a:rPr>
              <a:t>change</a:t>
            </a:r>
            <a:r>
              <a:rPr lang="es-ES" sz="3300" b="1" dirty="0" smtClean="0">
                <a:latin typeface="+mn-lt"/>
              </a:rPr>
              <a:t> </a:t>
            </a:r>
            <a:r>
              <a:rPr lang="es-ES" sz="3300" b="1" dirty="0" err="1" smtClean="0">
                <a:latin typeface="+mn-lt"/>
              </a:rPr>
              <a:t>when</a:t>
            </a:r>
            <a:r>
              <a:rPr lang="es-ES" sz="3300" b="1" dirty="0" smtClean="0">
                <a:latin typeface="+mn-lt"/>
              </a:rPr>
              <a:t> </a:t>
            </a:r>
            <a:r>
              <a:rPr lang="es-ES" sz="3300" b="1" dirty="0" err="1" smtClean="0">
                <a:latin typeface="+mn-lt"/>
              </a:rPr>
              <a:t>you</a:t>
            </a:r>
            <a:r>
              <a:rPr lang="es-ES" sz="3300" b="1" dirty="0" smtClean="0">
                <a:latin typeface="+mn-lt"/>
              </a:rPr>
              <a:t> use </a:t>
            </a:r>
            <a:r>
              <a:rPr lang="es-ES" sz="3300" b="1" dirty="0" err="1" smtClean="0">
                <a:latin typeface="+mn-lt"/>
              </a:rPr>
              <a:t>them</a:t>
            </a:r>
            <a:r>
              <a:rPr lang="es-ES" sz="3300" b="1" dirty="0" smtClean="0">
                <a:latin typeface="+mn-lt"/>
              </a:rPr>
              <a:t> </a:t>
            </a:r>
            <a:r>
              <a:rPr lang="es-ES" sz="3300" b="1" dirty="0" err="1" smtClean="0">
                <a:latin typeface="+mn-lt"/>
              </a:rPr>
              <a:t>to</a:t>
            </a:r>
            <a:r>
              <a:rPr lang="es-ES" sz="3300" b="1" dirty="0" smtClean="0">
                <a:latin typeface="+mn-lt"/>
              </a:rPr>
              <a:t> compare </a:t>
            </a:r>
            <a:r>
              <a:rPr lang="es-ES" sz="3300" b="1" dirty="0" err="1" smtClean="0">
                <a:latin typeface="+mn-lt"/>
              </a:rPr>
              <a:t>people</a:t>
            </a:r>
            <a:r>
              <a:rPr lang="es-ES" sz="3300" b="1" dirty="0" smtClean="0">
                <a:latin typeface="+mn-lt"/>
              </a:rPr>
              <a:t> </a:t>
            </a:r>
            <a:r>
              <a:rPr lang="es-ES" sz="3300" b="1" dirty="0" err="1" smtClean="0">
                <a:latin typeface="+mn-lt"/>
              </a:rPr>
              <a:t>or</a:t>
            </a:r>
            <a:r>
              <a:rPr lang="es-ES" sz="3300" b="1" dirty="0" smtClean="0">
                <a:latin typeface="+mn-lt"/>
              </a:rPr>
              <a:t> </a:t>
            </a:r>
            <a:r>
              <a:rPr lang="es-ES" sz="3300" b="1" dirty="0" err="1" smtClean="0">
                <a:latin typeface="+mn-lt"/>
              </a:rPr>
              <a:t>things</a:t>
            </a:r>
            <a:r>
              <a:rPr lang="es-ES" sz="3300" b="1" dirty="0" smtClean="0">
                <a:latin typeface="+mn-lt"/>
              </a:rPr>
              <a:t>.</a:t>
            </a:r>
            <a:endParaRPr lang="es-ES" sz="3300" b="1" dirty="0">
              <a:latin typeface="+mn-lt"/>
            </a:endParaRPr>
          </a:p>
        </p:txBody>
      </p:sp>
      <p:sp>
        <p:nvSpPr>
          <p:cNvPr id="8" name="7 Marcador de contenido"/>
          <p:cNvSpPr>
            <a:spLocks noGrp="1"/>
          </p:cNvSpPr>
          <p:nvPr>
            <p:ph sz="half" idx="1"/>
          </p:nvPr>
        </p:nvSpPr>
        <p:spPr>
          <a:xfrm>
            <a:off x="467544" y="1772816"/>
            <a:ext cx="3600400" cy="676672"/>
          </a:xfrm>
        </p:spPr>
        <p:txBody>
          <a:bodyPr/>
          <a:lstStyle/>
          <a:p>
            <a:pPr algn="ctr"/>
            <a:r>
              <a:rPr lang="es-ES" dirty="0" err="1" smtClean="0"/>
              <a:t>This</a:t>
            </a:r>
            <a:r>
              <a:rPr lang="es-ES" dirty="0" smtClean="0"/>
              <a:t> car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small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half" idx="2"/>
          </p:nvPr>
        </p:nvSpPr>
        <p:spPr>
          <a:xfrm>
            <a:off x="4644008" y="1700808"/>
            <a:ext cx="3812232" cy="604664"/>
          </a:xfrm>
        </p:spPr>
        <p:txBody>
          <a:bodyPr/>
          <a:lstStyle/>
          <a:p>
            <a:pPr algn="ctr"/>
            <a:r>
              <a:rPr lang="es-ES" dirty="0" err="1" smtClean="0"/>
              <a:t>This</a:t>
            </a:r>
            <a:r>
              <a:rPr lang="es-ES" dirty="0" smtClean="0"/>
              <a:t> car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big</a:t>
            </a:r>
            <a:endParaRPr lang="es-ES" dirty="0"/>
          </a:p>
        </p:txBody>
      </p:sp>
      <p:pic>
        <p:nvPicPr>
          <p:cNvPr id="10" name="9 Imagen" descr="blue car.jpg"/>
          <p:cNvPicPr>
            <a:picLocks noChangeAspect="1"/>
          </p:cNvPicPr>
          <p:nvPr/>
        </p:nvPicPr>
        <p:blipFill>
          <a:blip r:embed="rId2" cstate="print"/>
          <a:srcRect l="6614"/>
          <a:stretch>
            <a:fillRect/>
          </a:stretch>
        </p:blipFill>
        <p:spPr>
          <a:xfrm>
            <a:off x="467544" y="2348880"/>
            <a:ext cx="3558019" cy="2695575"/>
          </a:xfrm>
          <a:prstGeom prst="rect">
            <a:avLst/>
          </a:prstGeom>
        </p:spPr>
      </p:pic>
      <p:pic>
        <p:nvPicPr>
          <p:cNvPr id="11" name="10 Imagen" descr="yellow car.jpg"/>
          <p:cNvPicPr>
            <a:picLocks noChangeAspect="1"/>
          </p:cNvPicPr>
          <p:nvPr/>
        </p:nvPicPr>
        <p:blipFill>
          <a:blip r:embed="rId3" cstate="print"/>
          <a:srcRect t="3566" b="4754"/>
          <a:stretch>
            <a:fillRect/>
          </a:stretch>
        </p:blipFill>
        <p:spPr>
          <a:xfrm>
            <a:off x="4644008" y="2348880"/>
            <a:ext cx="3810000" cy="2776984"/>
          </a:xfrm>
          <a:prstGeom prst="rect">
            <a:avLst/>
          </a:prstGeom>
        </p:spPr>
      </p:pic>
      <p:sp>
        <p:nvSpPr>
          <p:cNvPr id="12" name="11 CuadroTexto"/>
          <p:cNvSpPr txBox="1"/>
          <p:nvPr/>
        </p:nvSpPr>
        <p:spPr>
          <a:xfrm>
            <a:off x="1403648" y="5301208"/>
            <a:ext cx="237626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500" dirty="0" err="1" smtClean="0"/>
              <a:t>The</a:t>
            </a:r>
            <a:r>
              <a:rPr lang="es-ES" sz="2500" dirty="0" smtClean="0"/>
              <a:t> </a:t>
            </a:r>
            <a:r>
              <a:rPr lang="es-ES" sz="2500" dirty="0" err="1" smtClean="0"/>
              <a:t>blue</a:t>
            </a:r>
            <a:r>
              <a:rPr lang="es-ES" sz="2500" dirty="0" smtClean="0"/>
              <a:t> car </a:t>
            </a:r>
            <a:r>
              <a:rPr lang="es-ES" sz="2500" dirty="0" err="1" smtClean="0"/>
              <a:t>is</a:t>
            </a:r>
            <a:r>
              <a:rPr lang="es-ES" sz="2500" dirty="0" smtClean="0"/>
              <a:t> ...</a:t>
            </a:r>
            <a:endParaRPr lang="es-ES" sz="25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851920" y="5301208"/>
            <a:ext cx="374441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500" dirty="0" err="1" smtClean="0"/>
              <a:t>small</a:t>
            </a:r>
            <a:r>
              <a:rPr lang="es-ES" sz="2500" b="1" u="sng" dirty="0" err="1" smtClean="0">
                <a:solidFill>
                  <a:srgbClr val="FF0000"/>
                </a:solidFill>
              </a:rPr>
              <a:t>er</a:t>
            </a:r>
            <a:r>
              <a:rPr lang="es-ES" sz="2500" dirty="0" smtClean="0"/>
              <a:t> </a:t>
            </a:r>
            <a:r>
              <a:rPr lang="es-ES" sz="2500" b="1" dirty="0" err="1" smtClean="0">
                <a:solidFill>
                  <a:srgbClr val="0070C0"/>
                </a:solidFill>
              </a:rPr>
              <a:t>than</a:t>
            </a:r>
            <a:r>
              <a:rPr lang="es-ES" sz="2500" dirty="0" smtClean="0"/>
              <a:t> </a:t>
            </a:r>
            <a:r>
              <a:rPr lang="es-ES" sz="2500" dirty="0" err="1" smtClean="0"/>
              <a:t>the</a:t>
            </a:r>
            <a:r>
              <a:rPr lang="es-ES" sz="2500" dirty="0" smtClean="0"/>
              <a:t> </a:t>
            </a:r>
            <a:r>
              <a:rPr lang="es-ES" sz="2500" dirty="0" err="1" smtClean="0"/>
              <a:t>yellow</a:t>
            </a:r>
            <a:r>
              <a:rPr lang="es-ES" sz="2500" dirty="0" smtClean="0"/>
              <a:t> car.</a:t>
            </a:r>
            <a:endParaRPr lang="es-ES" sz="25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403648" y="5733256"/>
            <a:ext cx="27363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500" dirty="0" err="1" smtClean="0"/>
              <a:t>The</a:t>
            </a:r>
            <a:r>
              <a:rPr lang="es-ES" sz="2500" dirty="0" smtClean="0"/>
              <a:t> </a:t>
            </a:r>
            <a:r>
              <a:rPr lang="es-ES" sz="2500" dirty="0" err="1" smtClean="0"/>
              <a:t>yellow</a:t>
            </a:r>
            <a:r>
              <a:rPr lang="es-ES" sz="2500" dirty="0" smtClean="0"/>
              <a:t> car </a:t>
            </a:r>
            <a:r>
              <a:rPr lang="es-ES" sz="2500" dirty="0" err="1" smtClean="0"/>
              <a:t>is</a:t>
            </a:r>
            <a:r>
              <a:rPr lang="es-ES" sz="2500" dirty="0" smtClean="0"/>
              <a:t> ...</a:t>
            </a:r>
            <a:endParaRPr lang="es-ES" sz="25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067944" y="5733256"/>
            <a:ext cx="374441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500" dirty="0" err="1" smtClean="0"/>
              <a:t>big</a:t>
            </a:r>
            <a:r>
              <a:rPr lang="es-ES" sz="2500" b="1" u="sng" dirty="0" err="1" smtClean="0">
                <a:solidFill>
                  <a:srgbClr val="FF0000"/>
                </a:solidFill>
              </a:rPr>
              <a:t>ger</a:t>
            </a:r>
            <a:r>
              <a:rPr lang="es-ES" sz="2500" dirty="0" smtClean="0"/>
              <a:t> </a:t>
            </a:r>
            <a:r>
              <a:rPr lang="es-ES" sz="2500" b="1" dirty="0" err="1" smtClean="0">
                <a:solidFill>
                  <a:srgbClr val="0070C0"/>
                </a:solidFill>
              </a:rPr>
              <a:t>than</a:t>
            </a:r>
            <a:r>
              <a:rPr lang="es-ES" sz="2500" dirty="0" smtClean="0"/>
              <a:t> </a:t>
            </a:r>
            <a:r>
              <a:rPr lang="es-ES" sz="2500" dirty="0" err="1" smtClean="0"/>
              <a:t>the</a:t>
            </a:r>
            <a:r>
              <a:rPr lang="es-ES" sz="2500" dirty="0" smtClean="0"/>
              <a:t> </a:t>
            </a:r>
            <a:r>
              <a:rPr lang="es-ES" sz="2500" dirty="0" err="1" smtClean="0"/>
              <a:t>blue</a:t>
            </a:r>
            <a:r>
              <a:rPr lang="es-ES" sz="2500" dirty="0" smtClean="0"/>
              <a:t> car.</a:t>
            </a:r>
            <a:endParaRPr lang="es-ES" sz="2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  <p:bldP spid="9" grpId="0" build="p"/>
      <p:bldP spid="12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3528" y="332656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One-syllable adjectives and some two-syllable adjectives form the </a:t>
            </a:r>
            <a:r>
              <a:rPr lang="en-US" sz="2800" u="sng" dirty="0" smtClean="0"/>
              <a:t>comparative form </a:t>
            </a:r>
            <a:r>
              <a:rPr lang="en-US" sz="2800" dirty="0" smtClean="0"/>
              <a:t>with the ending </a:t>
            </a:r>
            <a:r>
              <a:rPr lang="en-US" sz="2800" b="1" dirty="0" smtClean="0"/>
              <a:t>–</a:t>
            </a:r>
            <a:r>
              <a:rPr lang="en-US" sz="2800" b="1" dirty="0" err="1" smtClean="0"/>
              <a:t>er</a:t>
            </a:r>
            <a:r>
              <a:rPr lang="en-US" sz="2800" b="1" dirty="0" smtClean="0"/>
              <a:t> + than.</a:t>
            </a:r>
            <a:endParaRPr lang="en-US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683568" y="155679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FAST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3275856" y="155679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ym typeface="Wingdings" pitchFamily="2" charset="2"/>
              </a:rPr>
              <a:t>SMALL </a:t>
            </a:r>
            <a:endParaRPr lang="en-US" dirty="0"/>
          </a:p>
        </p:txBody>
      </p:sp>
      <p:sp>
        <p:nvSpPr>
          <p:cNvPr id="5" name="4 CuadroTexto"/>
          <p:cNvSpPr txBox="1"/>
          <p:nvPr/>
        </p:nvSpPr>
        <p:spPr>
          <a:xfrm>
            <a:off x="6084168" y="14847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OLD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sp>
        <p:nvSpPr>
          <p:cNvPr id="6" name="5 CuadroTexto"/>
          <p:cNvSpPr txBox="1"/>
          <p:nvPr/>
        </p:nvSpPr>
        <p:spPr>
          <a:xfrm>
            <a:off x="683568" y="220486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ym typeface="Wingdings" pitchFamily="2" charset="2"/>
              </a:rPr>
              <a:t>PRETTY</a:t>
            </a:r>
            <a:endParaRPr lang="en-US" dirty="0"/>
          </a:p>
        </p:txBody>
      </p:sp>
      <p:sp>
        <p:nvSpPr>
          <p:cNvPr id="7" name="6 CuadroTexto"/>
          <p:cNvSpPr txBox="1"/>
          <p:nvPr/>
        </p:nvSpPr>
        <p:spPr>
          <a:xfrm>
            <a:off x="3203848" y="220486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ym typeface="Wingdings" pitchFamily="2" charset="2"/>
              </a:rPr>
              <a:t>BIG</a:t>
            </a:r>
            <a:endParaRPr lang="en-US" dirty="0"/>
          </a:p>
        </p:txBody>
      </p:sp>
      <p:sp>
        <p:nvSpPr>
          <p:cNvPr id="8" name="7 CuadroTexto"/>
          <p:cNvSpPr txBox="1"/>
          <p:nvPr/>
        </p:nvSpPr>
        <p:spPr>
          <a:xfrm>
            <a:off x="5940152" y="220486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TALL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763688" y="155679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FASTER</a:t>
            </a:r>
            <a:endParaRPr lang="en-U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1763688" y="220486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PRETT</a:t>
            </a:r>
            <a:r>
              <a:rPr lang="en-US" b="1" dirty="0" smtClean="0">
                <a:solidFill>
                  <a:srgbClr val="FF0000"/>
                </a:solidFill>
              </a:rPr>
              <a:t>IER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4427984" y="155679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SMALLER</a:t>
            </a:r>
            <a:endParaRPr lang="en-U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283968" y="220486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BIG</a:t>
            </a:r>
            <a:r>
              <a:rPr lang="en-US" b="1" dirty="0" smtClean="0">
                <a:solidFill>
                  <a:srgbClr val="FF0000"/>
                </a:solidFill>
              </a:rPr>
              <a:t>G</a:t>
            </a:r>
            <a:r>
              <a:rPr lang="en-US" dirty="0" smtClean="0"/>
              <a:t>ER</a:t>
            </a:r>
            <a:endParaRPr lang="en-U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7020272" y="148478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OLDER</a:t>
            </a:r>
            <a:endParaRPr lang="en-US" dirty="0"/>
          </a:p>
        </p:txBody>
      </p:sp>
      <p:sp>
        <p:nvSpPr>
          <p:cNvPr id="17" name="16 CuadroTexto"/>
          <p:cNvSpPr txBox="1"/>
          <p:nvPr/>
        </p:nvSpPr>
        <p:spPr>
          <a:xfrm>
            <a:off x="7020272" y="220486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TALLER</a:t>
            </a:r>
            <a:endParaRPr lang="en-US" dirty="0"/>
          </a:p>
        </p:txBody>
      </p:sp>
      <p:pic>
        <p:nvPicPr>
          <p:cNvPr id="18" name="17 Imagen" descr="TALL SHO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996952"/>
            <a:ext cx="2656324" cy="3240000"/>
          </a:xfrm>
          <a:prstGeom prst="rect">
            <a:avLst/>
          </a:prstGeom>
        </p:spPr>
      </p:pic>
      <p:pic>
        <p:nvPicPr>
          <p:cNvPr id="19" name="18 Imagen" descr="SLOW FAST.jpg"/>
          <p:cNvPicPr>
            <a:picLocks noChangeAspect="1"/>
          </p:cNvPicPr>
          <p:nvPr/>
        </p:nvPicPr>
        <p:blipFill>
          <a:blip r:embed="rId3" cstate="print"/>
          <a:srcRect b="7559"/>
          <a:stretch>
            <a:fillRect/>
          </a:stretch>
        </p:blipFill>
        <p:spPr>
          <a:xfrm>
            <a:off x="3203848" y="2996952"/>
            <a:ext cx="2664296" cy="3240000"/>
          </a:xfrm>
          <a:prstGeom prst="rect">
            <a:avLst/>
          </a:prstGeom>
        </p:spPr>
      </p:pic>
      <p:pic>
        <p:nvPicPr>
          <p:cNvPr id="20" name="19 Imagen" descr="YOUNG OLD.jpg"/>
          <p:cNvPicPr>
            <a:picLocks noChangeAspect="1"/>
          </p:cNvPicPr>
          <p:nvPr/>
        </p:nvPicPr>
        <p:blipFill>
          <a:blip r:embed="rId4" cstate="print"/>
          <a:srcRect t="948" b="3792"/>
          <a:stretch>
            <a:fillRect/>
          </a:stretch>
        </p:blipFill>
        <p:spPr>
          <a:xfrm>
            <a:off x="6012160" y="2996952"/>
            <a:ext cx="2808312" cy="32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en-US" sz="2200" dirty="0" smtClean="0"/>
              <a:t>Adjectives with three or more syllables and some two-syllable adjectives form the comparative form with </a:t>
            </a:r>
            <a:r>
              <a:rPr lang="en-US" sz="2200" b="1" dirty="0" smtClean="0"/>
              <a:t>more + adjective + than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3" name="2 CuadroTexto"/>
          <p:cNvSpPr txBox="1"/>
          <p:nvPr/>
        </p:nvSpPr>
        <p:spPr>
          <a:xfrm>
            <a:off x="2699792" y="112474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INTELLIGENT </a:t>
            </a:r>
            <a:r>
              <a:rPr lang="es-ES" dirty="0" smtClean="0">
                <a:sym typeface="Wingdings" pitchFamily="2" charset="2"/>
              </a:rPr>
              <a:t>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428396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MORE INTELLIGENT</a:t>
            </a:r>
            <a:endParaRPr lang="es-ES" dirty="0"/>
          </a:p>
        </p:txBody>
      </p:sp>
      <p:pic>
        <p:nvPicPr>
          <p:cNvPr id="7" name="6 Imagen" descr="expensiv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420888"/>
            <a:ext cx="4258065" cy="3600000"/>
          </a:xfrm>
          <a:prstGeom prst="rect">
            <a:avLst/>
          </a:prstGeom>
        </p:spPr>
      </p:pic>
      <p:pic>
        <p:nvPicPr>
          <p:cNvPr id="1026" name="Picture 2" descr="C:\Users\María Jesús\Desktop\comfortab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132856"/>
            <a:ext cx="2687500" cy="1800000"/>
          </a:xfrm>
          <a:prstGeom prst="rect">
            <a:avLst/>
          </a:prstGeom>
          <a:noFill/>
        </p:spPr>
      </p:pic>
      <p:pic>
        <p:nvPicPr>
          <p:cNvPr id="1027" name="Picture 3" descr="C:\Users\María Jesús\Desktop\uncomfortab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077072"/>
            <a:ext cx="2579083" cy="1800200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4788024" y="198884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COMFORTABLE</a:t>
            </a:r>
            <a:endParaRPr lang="es-E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835968" y="206923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EXPENSIVE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95536" y="332656"/>
            <a:ext cx="849694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/>
              <a:t>Some adjectives are irregular:</a:t>
            </a:r>
            <a:endParaRPr lang="en-US" sz="35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683568" y="105273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GOOD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3131840" y="105273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ym typeface="Wingdings" pitchFamily="2" charset="2"/>
              </a:rPr>
              <a:t>BAD</a:t>
            </a:r>
            <a:endParaRPr lang="en-US" dirty="0"/>
          </a:p>
        </p:txBody>
      </p:sp>
      <p:sp>
        <p:nvSpPr>
          <p:cNvPr id="5" name="4 CuadroTexto"/>
          <p:cNvSpPr txBox="1"/>
          <p:nvPr/>
        </p:nvSpPr>
        <p:spPr>
          <a:xfrm>
            <a:off x="5652120" y="105273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FAR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835696" y="105273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BETTER</a:t>
            </a:r>
            <a:endParaRPr lang="en-U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139952" y="105273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WORSE</a:t>
            </a:r>
            <a:endParaRPr lang="en-U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6588224" y="105273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FURTHER</a:t>
            </a:r>
            <a:endParaRPr lang="en-US" dirty="0"/>
          </a:p>
        </p:txBody>
      </p:sp>
      <p:sp>
        <p:nvSpPr>
          <p:cNvPr id="21" name="20 CuadroTexto"/>
          <p:cNvSpPr txBox="1"/>
          <p:nvPr/>
        </p:nvSpPr>
        <p:spPr>
          <a:xfrm>
            <a:off x="971600" y="1556792"/>
            <a:ext cx="727280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/>
              <a:t>Another </a:t>
            </a:r>
            <a:r>
              <a:rPr lang="en-US" sz="3500" dirty="0" smtClean="0"/>
              <a:t>forms </a:t>
            </a:r>
            <a:r>
              <a:rPr lang="en-US" sz="3500" dirty="0" smtClean="0"/>
              <a:t>of comparison </a:t>
            </a:r>
            <a:r>
              <a:rPr lang="en-US" sz="3500" dirty="0" smtClean="0"/>
              <a:t>are:</a:t>
            </a:r>
            <a:endParaRPr lang="en-US" sz="3500" dirty="0" smtClean="0"/>
          </a:p>
          <a:p>
            <a:pPr algn="ctr"/>
            <a:r>
              <a:rPr lang="en-US" sz="3500" b="1" dirty="0" smtClean="0"/>
              <a:t>less + adjective + than</a:t>
            </a:r>
          </a:p>
          <a:p>
            <a:pPr algn="ctr"/>
            <a:r>
              <a:rPr lang="en-US" sz="3500" b="1" dirty="0" smtClean="0"/>
              <a:t>as </a:t>
            </a:r>
            <a:r>
              <a:rPr lang="en-US" sz="3500" b="1" dirty="0" smtClean="0"/>
              <a:t>+ adjective + as</a:t>
            </a:r>
            <a:endParaRPr lang="en-US" sz="3500" dirty="0"/>
          </a:p>
        </p:txBody>
      </p:sp>
      <p:pic>
        <p:nvPicPr>
          <p:cNvPr id="2050" name="Picture 2" descr="http://www.devdang.com/images/Mission-Impossible-How-Is-Tom-Cruise-as-Tall-as-Cameron-Diaz-in-Heels_-M-os_0.jpg"/>
          <p:cNvPicPr>
            <a:picLocks noChangeAspect="1" noChangeArrowheads="1"/>
          </p:cNvPicPr>
          <p:nvPr/>
        </p:nvPicPr>
        <p:blipFill>
          <a:blip r:embed="rId2" cstate="print"/>
          <a:srcRect b="4031"/>
          <a:stretch>
            <a:fillRect/>
          </a:stretch>
        </p:blipFill>
        <p:spPr bwMode="auto">
          <a:xfrm>
            <a:off x="539552" y="3429000"/>
            <a:ext cx="1920622" cy="2880000"/>
          </a:xfrm>
          <a:prstGeom prst="rect">
            <a:avLst/>
          </a:prstGeom>
          <a:noFill/>
        </p:spPr>
      </p:pic>
      <p:sp>
        <p:nvSpPr>
          <p:cNvPr id="22" name="21 CuadroTexto"/>
          <p:cNvSpPr txBox="1"/>
          <p:nvPr/>
        </p:nvSpPr>
        <p:spPr>
          <a:xfrm>
            <a:off x="2699792" y="5589240"/>
            <a:ext cx="100811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500" dirty="0" smtClean="0"/>
              <a:t>TALL</a:t>
            </a:r>
            <a:endParaRPr lang="es-ES" sz="3500" dirty="0"/>
          </a:p>
        </p:txBody>
      </p:sp>
      <p:pic>
        <p:nvPicPr>
          <p:cNvPr id="2052" name="Picture 4" descr="http://t2.gstatic.com/images?q=tbn:ANd9GcQnkXbMRjDIS3XK5cRX53daKwIrEYl0gamudQ06mGm259C5UiDJ"/>
          <p:cNvPicPr>
            <a:picLocks noChangeAspect="1" noChangeArrowheads="1"/>
          </p:cNvPicPr>
          <p:nvPr/>
        </p:nvPicPr>
        <p:blipFill>
          <a:blip r:embed="rId3" cstate="print"/>
          <a:srcRect r="13133"/>
          <a:stretch>
            <a:fillRect/>
          </a:stretch>
        </p:blipFill>
        <p:spPr bwMode="auto">
          <a:xfrm>
            <a:off x="5508104" y="3717032"/>
            <a:ext cx="2918692" cy="2520000"/>
          </a:xfrm>
          <a:prstGeom prst="rect">
            <a:avLst/>
          </a:prstGeom>
          <a:noFill/>
        </p:spPr>
      </p:pic>
      <p:sp>
        <p:nvSpPr>
          <p:cNvPr id="23" name="22 CuadroTexto"/>
          <p:cNvSpPr txBox="1"/>
          <p:nvPr/>
        </p:nvSpPr>
        <p:spPr>
          <a:xfrm>
            <a:off x="4211960" y="3717032"/>
            <a:ext cx="122413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500" dirty="0" smtClean="0"/>
              <a:t>FAST</a:t>
            </a:r>
            <a:endParaRPr lang="es-ES" sz="3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12" grpId="0"/>
      <p:bldP spid="14" grpId="0"/>
      <p:bldP spid="16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t1.gstatic.com/images?q=tbn:ANd9GcQ7BJId7VV0qb4bcymEo_LCs-IMz7JKQQ9bKNuTtuVwXNxoxKuHy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2153208" cy="1080000"/>
          </a:xfrm>
          <a:prstGeom prst="rect">
            <a:avLst/>
          </a:prstGeom>
          <a:noFill/>
        </p:spPr>
      </p:pic>
      <p:pic>
        <p:nvPicPr>
          <p:cNvPr id="17412" name="Picture 4" descr="http://t1.gstatic.com/images?q=tbn:ANd9GcTNN5gAjQCD7V-k1FAi5lUprB9peGjbbRuTd8zwnoPGvGLCrj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2162175" cy="1323975"/>
          </a:xfrm>
          <a:prstGeom prst="rect">
            <a:avLst/>
          </a:prstGeom>
          <a:noFill/>
        </p:spPr>
      </p:pic>
      <p:pic>
        <p:nvPicPr>
          <p:cNvPr id="17414" name="Picture 6" descr="http://t1.gstatic.com/images?q=tbn:ANd9GcQymWatG9h_vHl3smkVF7lI0zg-7jiIfU89VJ18LHC3tWUHbyQ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140968"/>
            <a:ext cx="1440000" cy="1440000"/>
          </a:xfrm>
          <a:prstGeom prst="rect">
            <a:avLst/>
          </a:prstGeom>
          <a:noFill/>
        </p:spPr>
      </p:pic>
      <p:pic>
        <p:nvPicPr>
          <p:cNvPr id="17416" name="Picture 8" descr="http://farm4.static.flickr.com/3027/2591550147_81d3cb8964.jpg"/>
          <p:cNvPicPr>
            <a:picLocks noChangeAspect="1" noChangeArrowheads="1"/>
          </p:cNvPicPr>
          <p:nvPr/>
        </p:nvPicPr>
        <p:blipFill>
          <a:blip r:embed="rId5" cstate="print"/>
          <a:srcRect b="27340"/>
          <a:stretch>
            <a:fillRect/>
          </a:stretch>
        </p:blipFill>
        <p:spPr bwMode="auto">
          <a:xfrm>
            <a:off x="323528" y="4797152"/>
            <a:ext cx="2293869" cy="1440000"/>
          </a:xfrm>
          <a:prstGeom prst="rect">
            <a:avLst/>
          </a:prstGeom>
          <a:noFill/>
        </p:spPr>
      </p:pic>
      <p:sp>
        <p:nvSpPr>
          <p:cNvPr id="9" name="8 CuadroTexto"/>
          <p:cNvSpPr txBox="1"/>
          <p:nvPr/>
        </p:nvSpPr>
        <p:spPr>
          <a:xfrm>
            <a:off x="2627784" y="69269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BIG</a:t>
            </a:r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2699792" y="23488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FAST</a:t>
            </a:r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051720" y="407707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TALL</a:t>
            </a:r>
            <a:endParaRPr lang="es-E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2699792" y="573325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HEAVY</a:t>
            </a:r>
            <a:endParaRPr lang="es-ES" dirty="0"/>
          </a:p>
        </p:txBody>
      </p:sp>
      <p:pic>
        <p:nvPicPr>
          <p:cNvPr id="17418" name="Picture 10" descr="http://farm4.static.flickr.com/3077/2591550079_fd029f1411.jpg"/>
          <p:cNvPicPr>
            <a:picLocks noChangeAspect="1" noChangeArrowheads="1"/>
          </p:cNvPicPr>
          <p:nvPr/>
        </p:nvPicPr>
        <p:blipFill>
          <a:blip r:embed="rId6" cstate="print"/>
          <a:srcRect b="27340"/>
          <a:stretch>
            <a:fillRect/>
          </a:stretch>
        </p:blipFill>
        <p:spPr bwMode="auto">
          <a:xfrm>
            <a:off x="5004048" y="332656"/>
            <a:ext cx="2293870" cy="1440000"/>
          </a:xfrm>
          <a:prstGeom prst="rect">
            <a:avLst/>
          </a:prstGeom>
          <a:noFill/>
        </p:spPr>
      </p:pic>
      <p:sp>
        <p:nvSpPr>
          <p:cNvPr id="14" name="13 CuadroTexto"/>
          <p:cNvSpPr txBox="1"/>
          <p:nvPr/>
        </p:nvSpPr>
        <p:spPr>
          <a:xfrm>
            <a:off x="7308304" y="105273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EXPENSIVE</a:t>
            </a:r>
            <a:endParaRPr lang="es-ES" dirty="0"/>
          </a:p>
        </p:txBody>
      </p:sp>
      <p:pic>
        <p:nvPicPr>
          <p:cNvPr id="17420" name="Picture 12" descr="http://t1.gstatic.com/images?q=tbn:ANd9GcRiG_ImoND-MVk0YyjkrI7TWcGg_ozI8qY7FLqe6BMf0Gg9dANadw"/>
          <p:cNvPicPr>
            <a:picLocks noChangeAspect="1" noChangeArrowheads="1"/>
          </p:cNvPicPr>
          <p:nvPr/>
        </p:nvPicPr>
        <p:blipFill>
          <a:blip r:embed="rId7" cstate="print"/>
          <a:srcRect l="30236"/>
          <a:stretch>
            <a:fillRect/>
          </a:stretch>
        </p:blipFill>
        <p:spPr bwMode="auto">
          <a:xfrm>
            <a:off x="5724125" y="2060848"/>
            <a:ext cx="1328939" cy="1276350"/>
          </a:xfrm>
          <a:prstGeom prst="rect">
            <a:avLst/>
          </a:prstGeom>
          <a:noFill/>
        </p:spPr>
      </p:pic>
      <p:sp>
        <p:nvSpPr>
          <p:cNvPr id="16" name="15 CuadroTexto"/>
          <p:cNvSpPr txBox="1"/>
          <p:nvPr/>
        </p:nvSpPr>
        <p:spPr>
          <a:xfrm>
            <a:off x="7236296" y="213285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EMPTY</a:t>
            </a:r>
            <a:endParaRPr lang="es-ES" dirty="0"/>
          </a:p>
        </p:txBody>
      </p:sp>
      <p:pic>
        <p:nvPicPr>
          <p:cNvPr id="17422" name="Picture 14" descr="http://t1.gstatic.com/images?q=tbn:ANd9GcQqLYIc9HxdKMo5YXDgqaFx_z5xhvbBgQWQpDD69YuEs7j0PHUM7Q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8064" y="3645024"/>
            <a:ext cx="1914525" cy="1400175"/>
          </a:xfrm>
          <a:prstGeom prst="rect">
            <a:avLst/>
          </a:prstGeom>
          <a:noFill/>
        </p:spPr>
      </p:pic>
      <p:sp>
        <p:nvSpPr>
          <p:cNvPr id="18" name="17 CuadroTexto"/>
          <p:cNvSpPr txBox="1"/>
          <p:nvPr/>
        </p:nvSpPr>
        <p:spPr>
          <a:xfrm>
            <a:off x="7236296" y="364502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POPULAR</a:t>
            </a:r>
            <a:endParaRPr lang="es-ES" dirty="0"/>
          </a:p>
        </p:txBody>
      </p:sp>
      <p:sp>
        <p:nvSpPr>
          <p:cNvPr id="19" name="18 Rectángulo"/>
          <p:cNvSpPr/>
          <p:nvPr/>
        </p:nvSpPr>
        <p:spPr>
          <a:xfrm>
            <a:off x="4860032" y="5301208"/>
            <a:ext cx="30243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2 + 2 = 4</a:t>
            </a:r>
          </a:p>
          <a:p>
            <a:pPr algn="ctr"/>
            <a:endParaRPr lang="es-ES" dirty="0" smtClean="0"/>
          </a:p>
          <a:p>
            <a:pPr algn="ctr"/>
            <a:r>
              <a:rPr lang="es-ES" dirty="0" smtClean="0"/>
              <a:t>84356,67 + 98776,3 = 183133 </a:t>
            </a:r>
            <a:endParaRPr lang="es-ES" dirty="0"/>
          </a:p>
        </p:txBody>
      </p:sp>
      <p:sp>
        <p:nvSpPr>
          <p:cNvPr id="20" name="19 CuadroTexto"/>
          <p:cNvSpPr txBox="1"/>
          <p:nvPr/>
        </p:nvSpPr>
        <p:spPr>
          <a:xfrm>
            <a:off x="7452320" y="486916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EASY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160</Words>
  <Application>Microsoft Office PowerPoint</Application>
  <PresentationFormat>Presentación en pantalla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In English, some adjectives can change when you use them to compare people or things.</vt:lpstr>
      <vt:lpstr>Diapositiva 2</vt:lpstr>
      <vt:lpstr>Adjectives with three or more syllables and some two-syllable adjectives form the comparative form with more + adjective + than.</vt:lpstr>
      <vt:lpstr>Diapositiva 4</vt:lpstr>
      <vt:lpstr>Diapositiva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María Jesús</dc:creator>
  <cp:lastModifiedBy>María Jesús</cp:lastModifiedBy>
  <cp:revision>31</cp:revision>
  <dcterms:created xsi:type="dcterms:W3CDTF">2011-04-03T17:39:25Z</dcterms:created>
  <dcterms:modified xsi:type="dcterms:W3CDTF">2011-04-07T10:50:50Z</dcterms:modified>
</cp:coreProperties>
</file>